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7" r:id="rId2"/>
    <p:sldId id="318" r:id="rId3"/>
    <p:sldId id="319" r:id="rId4"/>
    <p:sldId id="320" r:id="rId5"/>
    <p:sldId id="321" r:id="rId6"/>
    <p:sldId id="322" r:id="rId7"/>
    <p:sldId id="268" r:id="rId8"/>
    <p:sldId id="328" r:id="rId9"/>
    <p:sldId id="303" r:id="rId10"/>
    <p:sldId id="329" r:id="rId11"/>
    <p:sldId id="330" r:id="rId12"/>
    <p:sldId id="316" r:id="rId13"/>
    <p:sldId id="324" r:id="rId14"/>
    <p:sldId id="325" r:id="rId15"/>
    <p:sldId id="326" r:id="rId16"/>
    <p:sldId id="312" r:id="rId17"/>
    <p:sldId id="280" r:id="rId18"/>
    <p:sldId id="327" r:id="rId19"/>
    <p:sldId id="305" r:id="rId20"/>
    <p:sldId id="306" r:id="rId21"/>
    <p:sldId id="30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  <a:srgbClr val="2E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96" autoAdjust="0"/>
    <p:restoredTop sz="99645" autoAdjust="0"/>
  </p:normalViewPr>
  <p:slideViewPr>
    <p:cSldViewPr>
      <p:cViewPr>
        <p:scale>
          <a:sx n="80" d="100"/>
          <a:sy n="80" d="100"/>
        </p:scale>
        <p:origin x="-8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910D8-31DC-4B4D-B021-24804DAAB745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886776-01BA-445A-A742-63D963E94B0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Keep it safe</a:t>
          </a:r>
          <a:endParaRPr lang="en-US" dirty="0"/>
        </a:p>
      </dgm:t>
    </dgm:pt>
    <dgm:pt modelId="{A6221622-D76B-4F35-B3F8-B431F52A4067}" type="parTrans" cxnId="{DDD43BED-970D-47F4-A136-F4CCAAA9E02D}">
      <dgm:prSet/>
      <dgm:spPr/>
      <dgm:t>
        <a:bodyPr/>
        <a:lstStyle/>
        <a:p>
          <a:endParaRPr lang="en-US"/>
        </a:p>
      </dgm:t>
    </dgm:pt>
    <dgm:pt modelId="{39F7AA52-50B0-4CC6-B41C-585622209E0F}" type="sibTrans" cxnId="{DDD43BED-970D-47F4-A136-F4CCAAA9E02D}">
      <dgm:prSet/>
      <dgm:spPr/>
      <dgm:t>
        <a:bodyPr/>
        <a:lstStyle/>
        <a:p>
          <a:endParaRPr lang="en-US"/>
        </a:p>
      </dgm:t>
    </dgm:pt>
    <dgm:pt modelId="{AA5FA790-D76A-4899-B850-AED05DAB3391}">
      <dgm:prSet phldrT="[Text]"/>
      <dgm:spPr>
        <a:solidFill>
          <a:srgbClr val="2EA0A0"/>
        </a:solidFill>
      </dgm:spPr>
      <dgm:t>
        <a:bodyPr/>
        <a:lstStyle/>
        <a:p>
          <a:r>
            <a:rPr lang="en-US" dirty="0" smtClean="0"/>
            <a:t>Focus on the basics</a:t>
          </a:r>
          <a:endParaRPr lang="en-US" dirty="0"/>
        </a:p>
      </dgm:t>
    </dgm:pt>
    <dgm:pt modelId="{9BF39AB6-FBF8-4D47-9925-426D6E916A26}" type="parTrans" cxnId="{F26195E8-F7A9-4781-9E1C-16C24DEF7913}">
      <dgm:prSet/>
      <dgm:spPr/>
      <dgm:t>
        <a:bodyPr/>
        <a:lstStyle/>
        <a:p>
          <a:endParaRPr lang="en-US"/>
        </a:p>
      </dgm:t>
    </dgm:pt>
    <dgm:pt modelId="{C7D190AC-3A7C-4C15-A503-9C11FED152BF}" type="sibTrans" cxnId="{F26195E8-F7A9-4781-9E1C-16C24DEF7913}">
      <dgm:prSet/>
      <dgm:spPr/>
      <dgm:t>
        <a:bodyPr/>
        <a:lstStyle/>
        <a:p>
          <a:endParaRPr lang="en-US"/>
        </a:p>
      </dgm:t>
    </dgm:pt>
    <dgm:pt modelId="{C5C31E2A-F009-4207-85A3-B3CB0B4A3D15}">
      <dgm:prSet phldrT="[Text]"/>
      <dgm:spPr/>
      <dgm:t>
        <a:bodyPr/>
        <a:lstStyle/>
        <a:p>
          <a:r>
            <a:rPr lang="en-US" dirty="0" smtClean="0"/>
            <a:t>Build healthy communities</a:t>
          </a:r>
          <a:endParaRPr lang="en-US" dirty="0"/>
        </a:p>
      </dgm:t>
    </dgm:pt>
    <dgm:pt modelId="{7C551709-4822-4619-9B36-FC1FB27E81DD}" type="parTrans" cxnId="{9E4AA7D0-50E0-4AAD-B994-277103A9AB93}">
      <dgm:prSet/>
      <dgm:spPr/>
      <dgm:t>
        <a:bodyPr/>
        <a:lstStyle/>
        <a:p>
          <a:endParaRPr lang="en-US"/>
        </a:p>
      </dgm:t>
    </dgm:pt>
    <dgm:pt modelId="{FBCE1BF0-8F45-4606-92E0-B04EFCC08A13}" type="sibTrans" cxnId="{9E4AA7D0-50E0-4AAD-B994-277103A9AB93}">
      <dgm:prSet/>
      <dgm:spPr/>
      <dgm:t>
        <a:bodyPr/>
        <a:lstStyle/>
        <a:p>
          <a:endParaRPr lang="en-US"/>
        </a:p>
      </dgm:t>
    </dgm:pt>
    <dgm:pt modelId="{DC48C1E1-30A0-476B-9366-92E674F92989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Support a thriving economy</a:t>
          </a:r>
          <a:endParaRPr lang="en-US" dirty="0"/>
        </a:p>
      </dgm:t>
    </dgm:pt>
    <dgm:pt modelId="{6DFED0C7-9297-4B5B-B51F-222B2F9A9182}" type="parTrans" cxnId="{6AE4401A-CB1B-4CE3-A19D-AB7EC650019C}">
      <dgm:prSet/>
      <dgm:spPr/>
      <dgm:t>
        <a:bodyPr/>
        <a:lstStyle/>
        <a:p>
          <a:endParaRPr lang="en-US"/>
        </a:p>
      </dgm:t>
    </dgm:pt>
    <dgm:pt modelId="{4CEDB350-55BD-4773-8965-382077DB5A1F}" type="sibTrans" cxnId="{6AE4401A-CB1B-4CE3-A19D-AB7EC650019C}">
      <dgm:prSet/>
      <dgm:spPr/>
      <dgm:t>
        <a:bodyPr/>
        <a:lstStyle/>
        <a:p>
          <a:endParaRPr lang="en-US"/>
        </a:p>
      </dgm:t>
    </dgm:pt>
    <dgm:pt modelId="{A06484D6-5A80-4E62-8980-51F3A3E7636D}">
      <dgm:prSet phldrT="[Text]"/>
      <dgm:spPr>
        <a:solidFill>
          <a:srgbClr val="0065B0"/>
        </a:solidFill>
      </dgm:spPr>
      <dgm:t>
        <a:bodyPr/>
        <a:lstStyle/>
        <a:p>
          <a:r>
            <a:rPr lang="en-US" dirty="0" smtClean="0"/>
            <a:t>Provide great service</a:t>
          </a:r>
          <a:endParaRPr lang="en-US" dirty="0"/>
        </a:p>
      </dgm:t>
    </dgm:pt>
    <dgm:pt modelId="{78E2F5EB-10F3-4DA3-9EC2-64D48C8DEAE5}" type="parTrans" cxnId="{527EEF1A-717A-4185-9B08-0D779649BC1E}">
      <dgm:prSet/>
      <dgm:spPr/>
      <dgm:t>
        <a:bodyPr/>
        <a:lstStyle/>
        <a:p>
          <a:endParaRPr lang="en-US"/>
        </a:p>
      </dgm:t>
    </dgm:pt>
    <dgm:pt modelId="{E8AC638B-97E4-42C5-A369-D7C8BAA96093}" type="sibTrans" cxnId="{527EEF1A-717A-4185-9B08-0D779649BC1E}">
      <dgm:prSet/>
      <dgm:spPr/>
      <dgm:t>
        <a:bodyPr/>
        <a:lstStyle/>
        <a:p>
          <a:endParaRPr lang="en-US"/>
        </a:p>
      </dgm:t>
    </dgm:pt>
    <dgm:pt modelId="{00C62B00-0705-4003-B9AA-F8037E438E80}" type="pres">
      <dgm:prSet presAssocID="{3C5910D8-31DC-4B4D-B021-24804DAAB7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ED64C4-3984-455A-A1D2-06BD3F5B11D7}" type="pres">
      <dgm:prSet presAssocID="{D1886776-01BA-445A-A742-63D963E94B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AD8F8-141B-4484-9DAB-6C18932FC286}" type="pres">
      <dgm:prSet presAssocID="{D1886776-01BA-445A-A742-63D963E94B07}" presName="spNode" presStyleCnt="0"/>
      <dgm:spPr/>
    </dgm:pt>
    <dgm:pt modelId="{0C0AD663-CB95-4DBA-BF44-BA2A7FBEF4F9}" type="pres">
      <dgm:prSet presAssocID="{39F7AA52-50B0-4CC6-B41C-585622209E0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6582CE3-1471-450D-BAC0-BFADBCECC857}" type="pres">
      <dgm:prSet presAssocID="{AA5FA790-D76A-4899-B850-AED05DAB339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BEBA7-388C-4313-A759-73514B5A18F4}" type="pres">
      <dgm:prSet presAssocID="{AA5FA790-D76A-4899-B850-AED05DAB3391}" presName="spNode" presStyleCnt="0"/>
      <dgm:spPr/>
    </dgm:pt>
    <dgm:pt modelId="{A9B94DBE-0DEC-464F-A9DC-5F598B99868A}" type="pres">
      <dgm:prSet presAssocID="{C7D190AC-3A7C-4C15-A503-9C11FED152B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62660A0C-56BE-41D4-B316-837CB2E45090}" type="pres">
      <dgm:prSet presAssocID="{C5C31E2A-F009-4207-85A3-B3CB0B4A3D1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98244-4F96-451A-A45E-C809288C20D3}" type="pres">
      <dgm:prSet presAssocID="{C5C31E2A-F009-4207-85A3-B3CB0B4A3D15}" presName="spNode" presStyleCnt="0"/>
      <dgm:spPr/>
    </dgm:pt>
    <dgm:pt modelId="{A9BE83C5-5DEB-4695-B600-31E9782B43B9}" type="pres">
      <dgm:prSet presAssocID="{FBCE1BF0-8F45-4606-92E0-B04EFCC08A1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839E9D6-DE54-4591-80E6-3C99FB50E134}" type="pres">
      <dgm:prSet presAssocID="{DC48C1E1-30A0-476B-9366-92E674F9298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E0769-43DE-4278-A4DC-B493C8909AD6}" type="pres">
      <dgm:prSet presAssocID="{DC48C1E1-30A0-476B-9366-92E674F92989}" presName="spNode" presStyleCnt="0"/>
      <dgm:spPr/>
    </dgm:pt>
    <dgm:pt modelId="{2267492C-346D-46A9-9C26-0E7914B777FB}" type="pres">
      <dgm:prSet presAssocID="{4CEDB350-55BD-4773-8965-382077DB5A1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2CCBE19-D894-4C52-849D-C29C71F572D1}" type="pres">
      <dgm:prSet presAssocID="{A06484D6-5A80-4E62-8980-51F3A3E7636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E8FA6-50F0-41AC-94D3-074208B2AEC8}" type="pres">
      <dgm:prSet presAssocID="{A06484D6-5A80-4E62-8980-51F3A3E7636D}" presName="spNode" presStyleCnt="0"/>
      <dgm:spPr/>
    </dgm:pt>
    <dgm:pt modelId="{593C6069-60B8-4B5E-A2FB-86AC8EF17BC3}" type="pres">
      <dgm:prSet presAssocID="{E8AC638B-97E4-42C5-A369-D7C8BAA96093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AE4401A-CB1B-4CE3-A19D-AB7EC650019C}" srcId="{3C5910D8-31DC-4B4D-B021-24804DAAB745}" destId="{DC48C1E1-30A0-476B-9366-92E674F92989}" srcOrd="3" destOrd="0" parTransId="{6DFED0C7-9297-4B5B-B51F-222B2F9A9182}" sibTransId="{4CEDB350-55BD-4773-8965-382077DB5A1F}"/>
    <dgm:cxn modelId="{621A76C0-CDDB-483F-923A-ADD277B1471F}" type="presOf" srcId="{C5C31E2A-F009-4207-85A3-B3CB0B4A3D15}" destId="{62660A0C-56BE-41D4-B316-837CB2E45090}" srcOrd="0" destOrd="0" presId="urn:microsoft.com/office/officeart/2005/8/layout/cycle6"/>
    <dgm:cxn modelId="{9D794134-A9E6-417F-9496-1AFB35EAA9F0}" type="presOf" srcId="{D1886776-01BA-445A-A742-63D963E94B07}" destId="{C4ED64C4-3984-455A-A1D2-06BD3F5B11D7}" srcOrd="0" destOrd="0" presId="urn:microsoft.com/office/officeart/2005/8/layout/cycle6"/>
    <dgm:cxn modelId="{DDD43BED-970D-47F4-A136-F4CCAAA9E02D}" srcId="{3C5910D8-31DC-4B4D-B021-24804DAAB745}" destId="{D1886776-01BA-445A-A742-63D963E94B07}" srcOrd="0" destOrd="0" parTransId="{A6221622-D76B-4F35-B3F8-B431F52A4067}" sibTransId="{39F7AA52-50B0-4CC6-B41C-585622209E0F}"/>
    <dgm:cxn modelId="{F7069620-99C1-4551-90A2-11EFA14721CB}" type="presOf" srcId="{FBCE1BF0-8F45-4606-92E0-B04EFCC08A13}" destId="{A9BE83C5-5DEB-4695-B600-31E9782B43B9}" srcOrd="0" destOrd="0" presId="urn:microsoft.com/office/officeart/2005/8/layout/cycle6"/>
    <dgm:cxn modelId="{54D48845-4C35-4482-8A93-6D633479CBAA}" type="presOf" srcId="{E8AC638B-97E4-42C5-A369-D7C8BAA96093}" destId="{593C6069-60B8-4B5E-A2FB-86AC8EF17BC3}" srcOrd="0" destOrd="0" presId="urn:microsoft.com/office/officeart/2005/8/layout/cycle6"/>
    <dgm:cxn modelId="{B4469130-0E7F-4749-B31A-AF4CBEF3DC3F}" type="presOf" srcId="{39F7AA52-50B0-4CC6-B41C-585622209E0F}" destId="{0C0AD663-CB95-4DBA-BF44-BA2A7FBEF4F9}" srcOrd="0" destOrd="0" presId="urn:microsoft.com/office/officeart/2005/8/layout/cycle6"/>
    <dgm:cxn modelId="{F26195E8-F7A9-4781-9E1C-16C24DEF7913}" srcId="{3C5910D8-31DC-4B4D-B021-24804DAAB745}" destId="{AA5FA790-D76A-4899-B850-AED05DAB3391}" srcOrd="1" destOrd="0" parTransId="{9BF39AB6-FBF8-4D47-9925-426D6E916A26}" sibTransId="{C7D190AC-3A7C-4C15-A503-9C11FED152BF}"/>
    <dgm:cxn modelId="{B9644982-B66B-420E-BED4-1F876BC3E8AE}" type="presOf" srcId="{DC48C1E1-30A0-476B-9366-92E674F92989}" destId="{0839E9D6-DE54-4591-80E6-3C99FB50E134}" srcOrd="0" destOrd="0" presId="urn:microsoft.com/office/officeart/2005/8/layout/cycle6"/>
    <dgm:cxn modelId="{9E4AA7D0-50E0-4AAD-B994-277103A9AB93}" srcId="{3C5910D8-31DC-4B4D-B021-24804DAAB745}" destId="{C5C31E2A-F009-4207-85A3-B3CB0B4A3D15}" srcOrd="2" destOrd="0" parTransId="{7C551709-4822-4619-9B36-FC1FB27E81DD}" sibTransId="{FBCE1BF0-8F45-4606-92E0-B04EFCC08A13}"/>
    <dgm:cxn modelId="{78576CA8-A03B-4804-AD17-373411497D5B}" type="presOf" srcId="{AA5FA790-D76A-4899-B850-AED05DAB3391}" destId="{E6582CE3-1471-450D-BAC0-BFADBCECC857}" srcOrd="0" destOrd="0" presId="urn:microsoft.com/office/officeart/2005/8/layout/cycle6"/>
    <dgm:cxn modelId="{9DE9C8C2-EBBF-45B2-A9F6-E2D9CC07F2D8}" type="presOf" srcId="{3C5910D8-31DC-4B4D-B021-24804DAAB745}" destId="{00C62B00-0705-4003-B9AA-F8037E438E80}" srcOrd="0" destOrd="0" presId="urn:microsoft.com/office/officeart/2005/8/layout/cycle6"/>
    <dgm:cxn modelId="{C532A2BA-DAA7-41C2-8B26-C709D64AC013}" type="presOf" srcId="{A06484D6-5A80-4E62-8980-51F3A3E7636D}" destId="{22CCBE19-D894-4C52-849D-C29C71F572D1}" srcOrd="0" destOrd="0" presId="urn:microsoft.com/office/officeart/2005/8/layout/cycle6"/>
    <dgm:cxn modelId="{FA1ADDE1-D780-4396-9D58-9A33C3CA7BB3}" type="presOf" srcId="{C7D190AC-3A7C-4C15-A503-9C11FED152BF}" destId="{A9B94DBE-0DEC-464F-A9DC-5F598B99868A}" srcOrd="0" destOrd="0" presId="urn:microsoft.com/office/officeart/2005/8/layout/cycle6"/>
    <dgm:cxn modelId="{7C7631E2-8F66-4311-BD64-D5092515EFD4}" type="presOf" srcId="{4CEDB350-55BD-4773-8965-382077DB5A1F}" destId="{2267492C-346D-46A9-9C26-0E7914B777FB}" srcOrd="0" destOrd="0" presId="urn:microsoft.com/office/officeart/2005/8/layout/cycle6"/>
    <dgm:cxn modelId="{527EEF1A-717A-4185-9B08-0D779649BC1E}" srcId="{3C5910D8-31DC-4B4D-B021-24804DAAB745}" destId="{A06484D6-5A80-4E62-8980-51F3A3E7636D}" srcOrd="4" destOrd="0" parTransId="{78E2F5EB-10F3-4DA3-9EC2-64D48C8DEAE5}" sibTransId="{E8AC638B-97E4-42C5-A369-D7C8BAA96093}"/>
    <dgm:cxn modelId="{01CCEF34-B0DF-4A36-AC01-916408BB6906}" type="presParOf" srcId="{00C62B00-0705-4003-B9AA-F8037E438E80}" destId="{C4ED64C4-3984-455A-A1D2-06BD3F5B11D7}" srcOrd="0" destOrd="0" presId="urn:microsoft.com/office/officeart/2005/8/layout/cycle6"/>
    <dgm:cxn modelId="{1567423C-E3A6-45FE-B02C-BF8CCCB200A8}" type="presParOf" srcId="{00C62B00-0705-4003-B9AA-F8037E438E80}" destId="{66EAD8F8-141B-4484-9DAB-6C18932FC286}" srcOrd="1" destOrd="0" presId="urn:microsoft.com/office/officeart/2005/8/layout/cycle6"/>
    <dgm:cxn modelId="{4F38FC64-31A2-4DDC-9836-FFB200BBD327}" type="presParOf" srcId="{00C62B00-0705-4003-B9AA-F8037E438E80}" destId="{0C0AD663-CB95-4DBA-BF44-BA2A7FBEF4F9}" srcOrd="2" destOrd="0" presId="urn:microsoft.com/office/officeart/2005/8/layout/cycle6"/>
    <dgm:cxn modelId="{6CF1B1E6-7305-4C78-94B7-30A06BDBA0AC}" type="presParOf" srcId="{00C62B00-0705-4003-B9AA-F8037E438E80}" destId="{E6582CE3-1471-450D-BAC0-BFADBCECC857}" srcOrd="3" destOrd="0" presId="urn:microsoft.com/office/officeart/2005/8/layout/cycle6"/>
    <dgm:cxn modelId="{38A34D0D-C7E6-49CC-A4E7-A9A2E0AA63CB}" type="presParOf" srcId="{00C62B00-0705-4003-B9AA-F8037E438E80}" destId="{559BEBA7-388C-4313-A759-73514B5A18F4}" srcOrd="4" destOrd="0" presId="urn:microsoft.com/office/officeart/2005/8/layout/cycle6"/>
    <dgm:cxn modelId="{2687BCFD-278F-4A3E-AFA0-4BAA6286C7B1}" type="presParOf" srcId="{00C62B00-0705-4003-B9AA-F8037E438E80}" destId="{A9B94DBE-0DEC-464F-A9DC-5F598B99868A}" srcOrd="5" destOrd="0" presId="urn:microsoft.com/office/officeart/2005/8/layout/cycle6"/>
    <dgm:cxn modelId="{D4EA8E58-6881-4B38-B8D4-BB3A19DFC224}" type="presParOf" srcId="{00C62B00-0705-4003-B9AA-F8037E438E80}" destId="{62660A0C-56BE-41D4-B316-837CB2E45090}" srcOrd="6" destOrd="0" presId="urn:microsoft.com/office/officeart/2005/8/layout/cycle6"/>
    <dgm:cxn modelId="{26AC6F5C-5DCD-4643-888B-67E9DAD69D0C}" type="presParOf" srcId="{00C62B00-0705-4003-B9AA-F8037E438E80}" destId="{B8798244-4F96-451A-A45E-C809288C20D3}" srcOrd="7" destOrd="0" presId="urn:microsoft.com/office/officeart/2005/8/layout/cycle6"/>
    <dgm:cxn modelId="{5B435706-007D-4562-AA6C-E5AD952FAB22}" type="presParOf" srcId="{00C62B00-0705-4003-B9AA-F8037E438E80}" destId="{A9BE83C5-5DEB-4695-B600-31E9782B43B9}" srcOrd="8" destOrd="0" presId="urn:microsoft.com/office/officeart/2005/8/layout/cycle6"/>
    <dgm:cxn modelId="{A7256B8C-A3A3-4E46-AB7F-C3661E3567F5}" type="presParOf" srcId="{00C62B00-0705-4003-B9AA-F8037E438E80}" destId="{0839E9D6-DE54-4591-80E6-3C99FB50E134}" srcOrd="9" destOrd="0" presId="urn:microsoft.com/office/officeart/2005/8/layout/cycle6"/>
    <dgm:cxn modelId="{9DDBF192-967D-4879-A548-E6BBE57A6B02}" type="presParOf" srcId="{00C62B00-0705-4003-B9AA-F8037E438E80}" destId="{4DAE0769-43DE-4278-A4DC-B493C8909AD6}" srcOrd="10" destOrd="0" presId="urn:microsoft.com/office/officeart/2005/8/layout/cycle6"/>
    <dgm:cxn modelId="{B6B843DD-5860-4956-9A6F-75CA735E1F95}" type="presParOf" srcId="{00C62B00-0705-4003-B9AA-F8037E438E80}" destId="{2267492C-346D-46A9-9C26-0E7914B777FB}" srcOrd="11" destOrd="0" presId="urn:microsoft.com/office/officeart/2005/8/layout/cycle6"/>
    <dgm:cxn modelId="{72B1A701-3A31-46AF-BF74-FA4FF9608B26}" type="presParOf" srcId="{00C62B00-0705-4003-B9AA-F8037E438E80}" destId="{22CCBE19-D894-4C52-849D-C29C71F572D1}" srcOrd="12" destOrd="0" presId="urn:microsoft.com/office/officeart/2005/8/layout/cycle6"/>
    <dgm:cxn modelId="{0EF24FD1-EAA3-43B0-8E33-C3B2D46F9E69}" type="presParOf" srcId="{00C62B00-0705-4003-B9AA-F8037E438E80}" destId="{3E2E8FA6-50F0-41AC-94D3-074208B2AEC8}" srcOrd="13" destOrd="0" presId="urn:microsoft.com/office/officeart/2005/8/layout/cycle6"/>
    <dgm:cxn modelId="{EA307F59-744B-4399-9EC7-FEB11F40A950}" type="presParOf" srcId="{00C62B00-0705-4003-B9AA-F8037E438E80}" destId="{593C6069-60B8-4B5E-A2FB-86AC8EF17BC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D64C4-3984-455A-A1D2-06BD3F5B11D7}">
      <dsp:nvSpPr>
        <dsp:cNvPr id="0" name=""/>
        <dsp:cNvSpPr/>
      </dsp:nvSpPr>
      <dsp:spPr>
        <a:xfrm>
          <a:off x="2987724" y="538"/>
          <a:ext cx="1644550" cy="106895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Keep it safe</a:t>
          </a:r>
          <a:endParaRPr lang="en-US" sz="1800" kern="1200" dirty="0"/>
        </a:p>
      </dsp:txBody>
      <dsp:txXfrm>
        <a:off x="3039906" y="52720"/>
        <a:ext cx="1540186" cy="964594"/>
      </dsp:txXfrm>
    </dsp:sp>
    <dsp:sp modelId="{0C0AD663-CB95-4DBA-BF44-BA2A7FBEF4F9}">
      <dsp:nvSpPr>
        <dsp:cNvPr id="0" name=""/>
        <dsp:cNvSpPr/>
      </dsp:nvSpPr>
      <dsp:spPr>
        <a:xfrm>
          <a:off x="1674550" y="535017"/>
          <a:ext cx="4270898" cy="4270898"/>
        </a:xfrm>
        <a:custGeom>
          <a:avLst/>
          <a:gdLst/>
          <a:ahLst/>
          <a:cxnLst/>
          <a:rect l="0" t="0" r="0" b="0"/>
          <a:pathLst>
            <a:path>
              <a:moveTo>
                <a:pt x="2969019" y="169411"/>
              </a:moveTo>
              <a:arcTo wR="2135449" hR="2135449" stAng="17578572" swAng="196123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82CE3-1471-450D-BAC0-BFADBCECC857}">
      <dsp:nvSpPr>
        <dsp:cNvPr id="0" name=""/>
        <dsp:cNvSpPr/>
      </dsp:nvSpPr>
      <dsp:spPr>
        <a:xfrm>
          <a:off x="5018657" y="1476097"/>
          <a:ext cx="1644550" cy="1068958"/>
        </a:xfrm>
        <a:prstGeom prst="roundRect">
          <a:avLst/>
        </a:prstGeom>
        <a:solidFill>
          <a:srgbClr val="2EA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Focus on the basics</a:t>
          </a:r>
          <a:endParaRPr lang="en-US" sz="1800" kern="1200" dirty="0"/>
        </a:p>
      </dsp:txBody>
      <dsp:txXfrm>
        <a:off x="5070839" y="1528279"/>
        <a:ext cx="1540186" cy="964594"/>
      </dsp:txXfrm>
    </dsp:sp>
    <dsp:sp modelId="{A9B94DBE-0DEC-464F-A9DC-5F598B99868A}">
      <dsp:nvSpPr>
        <dsp:cNvPr id="0" name=""/>
        <dsp:cNvSpPr/>
      </dsp:nvSpPr>
      <dsp:spPr>
        <a:xfrm>
          <a:off x="1674550" y="535017"/>
          <a:ext cx="4270898" cy="4270898"/>
        </a:xfrm>
        <a:custGeom>
          <a:avLst/>
          <a:gdLst/>
          <a:ahLst/>
          <a:cxnLst/>
          <a:rect l="0" t="0" r="0" b="0"/>
          <a:pathLst>
            <a:path>
              <a:moveTo>
                <a:pt x="4267972" y="2023687"/>
              </a:moveTo>
              <a:arcTo wR="2135449" hR="2135449" stAng="21419998" swAng="219606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60A0C-56BE-41D4-B316-837CB2E45090}">
      <dsp:nvSpPr>
        <dsp:cNvPr id="0" name=""/>
        <dsp:cNvSpPr/>
      </dsp:nvSpPr>
      <dsp:spPr>
        <a:xfrm>
          <a:off x="4242910" y="3863602"/>
          <a:ext cx="1644550" cy="10689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Build healthy communities</a:t>
          </a:r>
          <a:endParaRPr lang="en-US" sz="1800" kern="1200" dirty="0"/>
        </a:p>
      </dsp:txBody>
      <dsp:txXfrm>
        <a:off x="4295092" y="3915784"/>
        <a:ext cx="1540186" cy="964594"/>
      </dsp:txXfrm>
    </dsp:sp>
    <dsp:sp modelId="{A9BE83C5-5DEB-4695-B600-31E9782B43B9}">
      <dsp:nvSpPr>
        <dsp:cNvPr id="0" name=""/>
        <dsp:cNvSpPr/>
      </dsp:nvSpPr>
      <dsp:spPr>
        <a:xfrm>
          <a:off x="1674550" y="535017"/>
          <a:ext cx="4270898" cy="4270898"/>
        </a:xfrm>
        <a:custGeom>
          <a:avLst/>
          <a:gdLst/>
          <a:ahLst/>
          <a:cxnLst/>
          <a:rect l="0" t="0" r="0" b="0"/>
          <a:pathLst>
            <a:path>
              <a:moveTo>
                <a:pt x="2559877" y="4228295"/>
              </a:moveTo>
              <a:arcTo wR="2135449" hR="2135449" stAng="4712155" swAng="137569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9E9D6-DE54-4591-80E6-3C99FB50E134}">
      <dsp:nvSpPr>
        <dsp:cNvPr id="0" name=""/>
        <dsp:cNvSpPr/>
      </dsp:nvSpPr>
      <dsp:spPr>
        <a:xfrm>
          <a:off x="1732538" y="3863602"/>
          <a:ext cx="1644550" cy="1068958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 a thriving economy</a:t>
          </a:r>
          <a:endParaRPr lang="en-US" sz="1800" kern="1200" dirty="0"/>
        </a:p>
      </dsp:txBody>
      <dsp:txXfrm>
        <a:off x="1784720" y="3915784"/>
        <a:ext cx="1540186" cy="964594"/>
      </dsp:txXfrm>
    </dsp:sp>
    <dsp:sp modelId="{2267492C-346D-46A9-9C26-0E7914B777FB}">
      <dsp:nvSpPr>
        <dsp:cNvPr id="0" name=""/>
        <dsp:cNvSpPr/>
      </dsp:nvSpPr>
      <dsp:spPr>
        <a:xfrm>
          <a:off x="1674550" y="535017"/>
          <a:ext cx="4270898" cy="4270898"/>
        </a:xfrm>
        <a:custGeom>
          <a:avLst/>
          <a:gdLst/>
          <a:ahLst/>
          <a:cxnLst/>
          <a:rect l="0" t="0" r="0" b="0"/>
          <a:pathLst>
            <a:path>
              <a:moveTo>
                <a:pt x="356811" y="3317223"/>
              </a:moveTo>
              <a:arcTo wR="2135449" hR="2135449" stAng="8783933" swAng="219606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CBE19-D894-4C52-849D-C29C71F572D1}">
      <dsp:nvSpPr>
        <dsp:cNvPr id="0" name=""/>
        <dsp:cNvSpPr/>
      </dsp:nvSpPr>
      <dsp:spPr>
        <a:xfrm>
          <a:off x="956791" y="1476097"/>
          <a:ext cx="1644550" cy="1068958"/>
        </a:xfrm>
        <a:prstGeom prst="roundRect">
          <a:avLst/>
        </a:prstGeom>
        <a:solidFill>
          <a:srgbClr val="0065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 great service</a:t>
          </a:r>
          <a:endParaRPr lang="en-US" sz="1800" kern="1200" dirty="0"/>
        </a:p>
      </dsp:txBody>
      <dsp:txXfrm>
        <a:off x="1008973" y="1528279"/>
        <a:ext cx="1540186" cy="964594"/>
      </dsp:txXfrm>
    </dsp:sp>
    <dsp:sp modelId="{593C6069-60B8-4B5E-A2FB-86AC8EF17BC3}">
      <dsp:nvSpPr>
        <dsp:cNvPr id="0" name=""/>
        <dsp:cNvSpPr/>
      </dsp:nvSpPr>
      <dsp:spPr>
        <a:xfrm>
          <a:off x="1674550" y="535017"/>
          <a:ext cx="4270898" cy="4270898"/>
        </a:xfrm>
        <a:custGeom>
          <a:avLst/>
          <a:gdLst/>
          <a:ahLst/>
          <a:cxnLst/>
          <a:rect l="0" t="0" r="0" b="0"/>
          <a:pathLst>
            <a:path>
              <a:moveTo>
                <a:pt x="372126" y="930942"/>
              </a:moveTo>
              <a:arcTo wR="2135449" hR="2135449" stAng="12860194" swAng="196123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0CA7E-C46E-41ED-8533-9B77174DD0EC}" type="datetimeFigureOut">
              <a:rPr lang="en-US" smtClean="0"/>
              <a:t>1/7/2015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35B5-FF59-406E-B74D-09342D3385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5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5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5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0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5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486400"/>
          </a:xfrm>
        </p:spPr>
        <p:txBody>
          <a:bodyPr/>
          <a:lstStyle>
            <a:lvl1pPr>
              <a:defRPr sz="2000" baseline="0"/>
            </a:lvl1pPr>
          </a:lstStyle>
          <a:p>
            <a:endParaRPr lang="en-US" dirty="0" smtClean="0"/>
          </a:p>
          <a:p>
            <a:r>
              <a:rPr lang="en-US" dirty="0" smtClean="0"/>
              <a:t>Insert a photo relevant to your presentation (it will appear in the background – you may need to adjust the location of the presentation title up or down, so as not to skew your photo).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52800"/>
            <a:ext cx="9144000" cy="1295400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Presentation Title</a:t>
            </a:r>
            <a:br>
              <a:rPr lang="en-US" dirty="0" smtClean="0"/>
            </a:br>
            <a:r>
              <a:rPr lang="en-US" sz="2000" dirty="0" smtClean="0"/>
              <a:t>Subtitle, If Needed</a:t>
            </a:r>
            <a:endParaRPr lang="en-US" dirty="0" smtClean="0"/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599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152400" y="5638800"/>
            <a:ext cx="3810000" cy="1082675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 dirty="0" smtClean="0"/>
              <a:t>Meeting Name</a:t>
            </a:r>
          </a:p>
          <a:p>
            <a:r>
              <a:rPr lang="en-US" dirty="0" smtClean="0"/>
              <a:t>Presenter First and Last Name</a:t>
            </a:r>
          </a:p>
          <a:p>
            <a:r>
              <a:rPr lang="en-US" dirty="0" smtClean="0"/>
              <a:t>Month,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5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3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5B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9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E29-30D5-4727-9D85-C6050B98A93F}" type="datetimeFigureOut">
              <a:rPr lang="en-US" smtClean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2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2E29-30D5-4727-9D85-C6050B98A93F}" type="datetimeFigureOut">
              <a:rPr lang="en-US" smtClean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D83C-2D8A-42B0-BBF1-CDE43C105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7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4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 b="3925"/>
          <a:stretch/>
        </p:blipFill>
        <p:spPr>
          <a:xfrm>
            <a:off x="-3" y="1979"/>
            <a:ext cx="9144001" cy="560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45784"/>
            <a:ext cx="9144000" cy="12954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Accessible Mt. Baker</a:t>
            </a:r>
            <a:br>
              <a:rPr lang="en-US" sz="4000" dirty="0" smtClean="0"/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Integrated Multimodal Plan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7" y="5598979"/>
            <a:ext cx="4953000" cy="1219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Seattle Planning Commission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Michael James, SDOT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January </a:t>
            </a:r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</a:rPr>
              <a:t>8</a:t>
            </a:r>
            <a:r>
              <a:rPr lang="en-US" sz="20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, 2015</a:t>
            </a:r>
          </a:p>
        </p:txBody>
      </p:sp>
      <p:pic>
        <p:nvPicPr>
          <p:cNvPr id="1026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600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5105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Integrate </a:t>
            </a:r>
            <a:r>
              <a:rPr lang="en-US" b="1" dirty="0">
                <a:solidFill>
                  <a:srgbClr val="0065B0"/>
                </a:solidFill>
              </a:rPr>
              <a:t>transport and </a:t>
            </a:r>
            <a:r>
              <a:rPr lang="en-US" b="1" dirty="0" smtClean="0">
                <a:solidFill>
                  <a:srgbClr val="0065B0"/>
                </a:solidFill>
              </a:rPr>
              <a:t>land use </a:t>
            </a:r>
          </a:p>
          <a:p>
            <a:pPr lvl="0"/>
            <a:r>
              <a:rPr lang="en-US" dirty="0" smtClean="0"/>
              <a:t>Create </a:t>
            </a:r>
            <a:r>
              <a:rPr lang="en-US" dirty="0"/>
              <a:t>a </a:t>
            </a:r>
            <a:r>
              <a:rPr lang="en-US" b="1" dirty="0" smtClean="0">
                <a:solidFill>
                  <a:srgbClr val="0065B0"/>
                </a:solidFill>
              </a:rPr>
              <a:t>network </a:t>
            </a:r>
            <a:r>
              <a:rPr lang="en-US" dirty="0"/>
              <a:t>of streets, paths and open space</a:t>
            </a:r>
          </a:p>
          <a:p>
            <a:pPr lvl="0"/>
            <a:r>
              <a:rPr lang="en-US" dirty="0"/>
              <a:t>Identify and </a:t>
            </a:r>
            <a:r>
              <a:rPr lang="en-US" b="1" dirty="0">
                <a:solidFill>
                  <a:srgbClr val="0065B0"/>
                </a:solidFill>
              </a:rPr>
              <a:t>respect known constraints </a:t>
            </a:r>
          </a:p>
          <a:p>
            <a:pPr lvl="0"/>
            <a:r>
              <a:rPr lang="en-US" dirty="0"/>
              <a:t>Make a </a:t>
            </a:r>
            <a:r>
              <a:rPr lang="en-US" b="1" dirty="0" smtClean="0">
                <a:solidFill>
                  <a:srgbClr val="0065B0"/>
                </a:solidFill>
              </a:rPr>
              <a:t>legible </a:t>
            </a:r>
            <a:r>
              <a:rPr lang="en-US" b="1" dirty="0">
                <a:solidFill>
                  <a:srgbClr val="0065B0"/>
                </a:solidFill>
              </a:rPr>
              <a:t>and </a:t>
            </a:r>
            <a:r>
              <a:rPr lang="en-US" b="1" dirty="0" smtClean="0">
                <a:solidFill>
                  <a:srgbClr val="0065B0"/>
                </a:solidFill>
              </a:rPr>
              <a:t>identifiable </a:t>
            </a:r>
            <a:r>
              <a:rPr lang="en-US" dirty="0" smtClean="0"/>
              <a:t>place</a:t>
            </a:r>
            <a:endParaRPr lang="en-US" dirty="0"/>
          </a:p>
          <a:p>
            <a:pPr lvl="0"/>
            <a:r>
              <a:rPr lang="en-US" dirty="0"/>
              <a:t>Establish the </a:t>
            </a:r>
            <a:r>
              <a:rPr lang="en-US" b="1" dirty="0">
                <a:solidFill>
                  <a:srgbClr val="0065B0"/>
                </a:solidFill>
              </a:rPr>
              <a:t>hierarchy</a:t>
            </a:r>
            <a:r>
              <a:rPr lang="en-US" dirty="0"/>
              <a:t> of modes as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Ped/Bike</a:t>
            </a:r>
            <a:r>
              <a:rPr lang="en-US" dirty="0"/>
              <a:t>: </a:t>
            </a:r>
            <a:r>
              <a:rPr lang="en-US" dirty="0" smtClean="0"/>
              <a:t>Safety and comfort </a:t>
            </a:r>
          </a:p>
          <a:p>
            <a:pPr lvl="1"/>
            <a:r>
              <a:rPr lang="en-US" dirty="0" smtClean="0"/>
              <a:t>Transit</a:t>
            </a:r>
            <a:r>
              <a:rPr lang="en-US" dirty="0"/>
              <a:t>: </a:t>
            </a:r>
            <a:r>
              <a:rPr lang="en-US" dirty="0" smtClean="0"/>
              <a:t>Reliable and frequent</a:t>
            </a:r>
            <a:endParaRPr lang="en-US" dirty="0"/>
          </a:p>
          <a:p>
            <a:pPr lvl="1"/>
            <a:r>
              <a:rPr lang="en-US" dirty="0"/>
              <a:t>Freight: </a:t>
            </a:r>
            <a:r>
              <a:rPr lang="en-US" dirty="0" smtClean="0"/>
              <a:t>Access and geometrics</a:t>
            </a:r>
            <a:endParaRPr lang="en-US" dirty="0"/>
          </a:p>
          <a:p>
            <a:pPr lvl="1"/>
            <a:r>
              <a:rPr lang="en-US" dirty="0"/>
              <a:t>Auto: </a:t>
            </a:r>
            <a:r>
              <a:rPr lang="en-US" dirty="0" smtClean="0"/>
              <a:t>Calm and equal throughput</a:t>
            </a:r>
            <a:endParaRPr lang="en-US" dirty="0"/>
          </a:p>
          <a:p>
            <a:r>
              <a:rPr lang="en-US" dirty="0"/>
              <a:t>Optimize </a:t>
            </a:r>
            <a:r>
              <a:rPr lang="en-US" b="1" dirty="0">
                <a:solidFill>
                  <a:srgbClr val="0065B0"/>
                </a:solidFill>
              </a:rPr>
              <a:t>fire and emergency </a:t>
            </a:r>
            <a:r>
              <a:rPr lang="en-US" dirty="0"/>
              <a:t>access</a:t>
            </a:r>
          </a:p>
          <a:p>
            <a:pPr lvl="0"/>
            <a:r>
              <a:rPr lang="en-US" dirty="0" smtClean="0"/>
              <a:t>Apply </a:t>
            </a:r>
            <a:r>
              <a:rPr lang="en-US" b="1" dirty="0" smtClean="0">
                <a:solidFill>
                  <a:srgbClr val="0065B0"/>
                </a:solidFill>
              </a:rPr>
              <a:t>universal </a:t>
            </a:r>
            <a:r>
              <a:rPr lang="en-US" b="1" dirty="0" smtClean="0">
                <a:solidFill>
                  <a:srgbClr val="0065B0"/>
                </a:solidFill>
              </a:rPr>
              <a:t>design </a:t>
            </a:r>
            <a:r>
              <a:rPr lang="en-US" dirty="0" smtClean="0"/>
              <a:t>and promote </a:t>
            </a:r>
            <a:r>
              <a:rPr lang="en-US" b="1" dirty="0" smtClean="0">
                <a:solidFill>
                  <a:srgbClr val="0065B0"/>
                </a:solidFill>
              </a:rPr>
              <a:t>equity </a:t>
            </a:r>
            <a:endParaRPr lang="en-US" b="1" dirty="0">
              <a:solidFill>
                <a:srgbClr val="0065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Reflects the </a:t>
            </a:r>
            <a:r>
              <a:rPr lang="en-US" b="1" dirty="0" smtClean="0">
                <a:solidFill>
                  <a:srgbClr val="0070C0"/>
                </a:solidFill>
              </a:rPr>
              <a:t>prioritized</a:t>
            </a:r>
            <a:r>
              <a:rPr lang="en-US" b="1" dirty="0" smtClean="0">
                <a:solidFill>
                  <a:srgbClr val="0065B0"/>
                </a:solidFill>
              </a:rPr>
              <a:t> </a:t>
            </a:r>
            <a:r>
              <a:rPr lang="en-US" dirty="0" smtClean="0"/>
              <a:t>modal preferences</a:t>
            </a:r>
          </a:p>
          <a:p>
            <a:r>
              <a:rPr lang="en-US" dirty="0" smtClean="0"/>
              <a:t>Restores </a:t>
            </a: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traditional</a:t>
            </a:r>
            <a:r>
              <a:rPr lang="en-US" dirty="0"/>
              <a:t> urban values</a:t>
            </a:r>
          </a:p>
          <a:p>
            <a:r>
              <a:rPr lang="en-US" dirty="0" smtClean="0"/>
              <a:t>Eliminates the </a:t>
            </a:r>
            <a:r>
              <a:rPr lang="en-US" b="1" dirty="0" smtClean="0">
                <a:solidFill>
                  <a:srgbClr val="0070C0"/>
                </a:solidFill>
              </a:rPr>
              <a:t>confluence</a:t>
            </a:r>
            <a:r>
              <a:rPr lang="en-US" dirty="0" smtClean="0"/>
              <a:t> of streets</a:t>
            </a:r>
          </a:p>
          <a:p>
            <a:r>
              <a:rPr lang="en-US" dirty="0" smtClean="0"/>
              <a:t>Supports </a:t>
            </a:r>
            <a:r>
              <a:rPr lang="en-US" b="1" dirty="0">
                <a:solidFill>
                  <a:srgbClr val="0070C0"/>
                </a:solidFill>
              </a:rPr>
              <a:t>redevelopment</a:t>
            </a:r>
            <a:r>
              <a:rPr lang="en-US" dirty="0"/>
              <a:t> </a:t>
            </a:r>
            <a:r>
              <a:rPr lang="en-US" dirty="0" smtClean="0"/>
              <a:t>to the north and </a:t>
            </a:r>
            <a:r>
              <a:rPr lang="en-US" b="1" dirty="0" smtClean="0">
                <a:solidFill>
                  <a:srgbClr val="0070C0"/>
                </a:solidFill>
              </a:rPr>
              <a:t>conservation</a:t>
            </a:r>
            <a:r>
              <a:rPr lang="en-US" dirty="0" smtClean="0"/>
              <a:t> to the south</a:t>
            </a:r>
          </a:p>
          <a:p>
            <a:r>
              <a:rPr lang="en-US" dirty="0" smtClean="0"/>
              <a:t>Allows the </a:t>
            </a:r>
            <a:r>
              <a:rPr lang="en-US" b="1" dirty="0" smtClean="0">
                <a:solidFill>
                  <a:srgbClr val="0070C0"/>
                </a:solidFill>
              </a:rPr>
              <a:t>Olmsted</a:t>
            </a:r>
            <a:r>
              <a:rPr lang="en-US" b="1" dirty="0" smtClean="0">
                <a:solidFill>
                  <a:srgbClr val="2EA0A0"/>
                </a:solidFill>
              </a:rPr>
              <a:t> </a:t>
            </a:r>
            <a:r>
              <a:rPr lang="en-US" dirty="0" smtClean="0"/>
              <a:t>Greenway extension</a:t>
            </a:r>
          </a:p>
          <a:p>
            <a:r>
              <a:rPr lang="en-US" dirty="0" smtClean="0"/>
              <a:t>Creates the desired </a:t>
            </a:r>
            <a:r>
              <a:rPr lang="en-US" b="1" dirty="0" smtClean="0">
                <a:solidFill>
                  <a:srgbClr val="0070C0"/>
                </a:solidFill>
              </a:rPr>
              <a:t>destination</a:t>
            </a:r>
            <a:r>
              <a:rPr lang="en-US" b="1" dirty="0" smtClean="0">
                <a:solidFill>
                  <a:srgbClr val="2EA0A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Near-term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Phase 1</a:t>
            </a:r>
          </a:p>
          <a:p>
            <a:r>
              <a:rPr lang="en-US" dirty="0" smtClean="0"/>
              <a:t>Pedestrian safety and comfort improvements</a:t>
            </a:r>
          </a:p>
          <a:p>
            <a:r>
              <a:rPr lang="en-US" dirty="0" smtClean="0"/>
              <a:t>Other actions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Phase 2</a:t>
            </a:r>
          </a:p>
          <a:p>
            <a:r>
              <a:rPr lang="en-US" dirty="0"/>
              <a:t>Traffic </a:t>
            </a:r>
            <a:r>
              <a:rPr lang="en-US" dirty="0" smtClean="0"/>
              <a:t>and transit modifications</a:t>
            </a:r>
          </a:p>
          <a:p>
            <a:r>
              <a:rPr lang="en-US" dirty="0" smtClean="0"/>
              <a:t>Mt Baker station enhancements</a:t>
            </a:r>
          </a:p>
          <a:p>
            <a:r>
              <a:rPr lang="en-US" dirty="0" smtClean="0"/>
              <a:t>Pedestrian safety and comfort improvements</a:t>
            </a:r>
          </a:p>
          <a:p>
            <a:r>
              <a:rPr lang="en-US" dirty="0" smtClean="0"/>
              <a:t>Bicycle safety and comfort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65B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Schedule</a:t>
            </a:r>
            <a:endParaRPr lang="en-US" dirty="0">
              <a:solidFill>
                <a:srgbClr val="0065B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13</a:t>
            </a:fld>
            <a:endParaRPr lang="en-US" sz="12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05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2800" dirty="0" smtClean="0"/>
              <a:t>December 2014: launch </a:t>
            </a:r>
            <a:r>
              <a:rPr lang="en-US" sz="2800" dirty="0" smtClean="0"/>
              <a:t>study, </a:t>
            </a:r>
            <a:r>
              <a:rPr lang="en-US" sz="2800" dirty="0" smtClean="0"/>
              <a:t>Charrette #1 </a:t>
            </a:r>
          </a:p>
          <a:p>
            <a:r>
              <a:rPr lang="en-US" sz="2800" dirty="0" smtClean="0"/>
              <a:t>January – March: early engagement</a:t>
            </a:r>
          </a:p>
          <a:p>
            <a:r>
              <a:rPr lang="en-US" sz="2800" dirty="0" smtClean="0"/>
              <a:t>March: </a:t>
            </a:r>
            <a:r>
              <a:rPr lang="en-US" sz="2800" dirty="0"/>
              <a:t>p</a:t>
            </a:r>
            <a:r>
              <a:rPr lang="en-US" sz="2800" dirty="0" smtClean="0"/>
              <a:t>ublic event #1</a:t>
            </a:r>
          </a:p>
          <a:p>
            <a:r>
              <a:rPr lang="en-US" sz="2800" dirty="0" smtClean="0"/>
              <a:t>April – July: ongoing public engagement</a:t>
            </a:r>
          </a:p>
          <a:p>
            <a:r>
              <a:rPr lang="en-US" sz="2800" dirty="0" smtClean="0"/>
              <a:t>June: public event #2</a:t>
            </a:r>
          </a:p>
          <a:p>
            <a:r>
              <a:rPr lang="en-US" sz="2800" dirty="0" smtClean="0"/>
              <a:t>Fall 2015: final report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r="-5454"/>
          <a:stretch/>
        </p:blipFill>
        <p:spPr>
          <a:xfrm>
            <a:off x="4953000" y="3738561"/>
            <a:ext cx="3733800" cy="28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en-US" dirty="0">
              <a:solidFill>
                <a:srgbClr val="0065B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13768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michael.james2@seattle.gov | (206) 386-4012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0065B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mtClean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http://www.seattle.gov/transportation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6955064" y="5681038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1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554162"/>
          </a:xfrm>
        </p:spPr>
        <p:txBody>
          <a:bodyPr/>
          <a:lstStyle/>
          <a:p>
            <a:r>
              <a:rPr lang="en-US" dirty="0" smtClean="0"/>
              <a:t>Early concepts </a:t>
            </a:r>
            <a:r>
              <a:rPr lang="en-US" dirty="0"/>
              <a:t>r</a:t>
            </a:r>
            <a:r>
              <a:rPr lang="en-US" dirty="0" smtClean="0"/>
              <a:t>eviewed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-1"/>
            <a:ext cx="4876800" cy="682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3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Early </a:t>
            </a:r>
            <a:r>
              <a:rPr lang="en-US" dirty="0" smtClean="0"/>
              <a:t>concepts </a:t>
            </a:r>
            <a:r>
              <a:rPr lang="en-US" dirty="0"/>
              <a:t>r</a:t>
            </a:r>
            <a:r>
              <a:rPr lang="en-US" dirty="0" smtClean="0"/>
              <a:t>eviewed </a:t>
            </a:r>
            <a:endParaRPr lang="en-US" dirty="0">
              <a:solidFill>
                <a:srgbClr val="0065B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17</a:t>
            </a:fld>
            <a:endParaRPr lang="en-US" sz="1200" dirty="0"/>
          </a:p>
        </p:txBody>
      </p:sp>
      <p:pic>
        <p:nvPicPr>
          <p:cNvPr id="8" name="Picture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/>
          <a:stretch/>
        </p:blipFill>
        <p:spPr>
          <a:xfrm>
            <a:off x="3049850" y="1056256"/>
            <a:ext cx="5484550" cy="28223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00200" y="3276600"/>
            <a:ext cx="132921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Bowtie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9600" y="6019800"/>
            <a:ext cx="231666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Roundabout</a:t>
            </a:r>
            <a:endParaRPr lang="en-US" sz="3200" dirty="0"/>
          </a:p>
        </p:txBody>
      </p:sp>
      <p:pic>
        <p:nvPicPr>
          <p:cNvPr id="1026" name="Picture 2" descr="C:\Users\dmtaylor\Desktop\Peanut Abo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8" b="16607"/>
          <a:stretch/>
        </p:blipFill>
        <p:spPr bwMode="auto">
          <a:xfrm>
            <a:off x="3061223" y="3959518"/>
            <a:ext cx="5473177" cy="25760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/>
              <a:t>Stakeholder </a:t>
            </a:r>
            <a:r>
              <a:rPr lang="en-US" dirty="0" smtClean="0"/>
              <a:t>Interview Summaries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Pedestrians</a:t>
            </a:r>
          </a:p>
          <a:p>
            <a:r>
              <a:rPr lang="en-US" dirty="0" smtClean="0"/>
              <a:t>Bikes</a:t>
            </a:r>
          </a:p>
          <a:p>
            <a:r>
              <a:rPr lang="en-US" dirty="0" smtClean="0"/>
              <a:t>Transit – bus and light rail</a:t>
            </a:r>
          </a:p>
          <a:p>
            <a:r>
              <a:rPr lang="en-US" dirty="0" smtClean="0"/>
              <a:t>Freight</a:t>
            </a:r>
          </a:p>
          <a:p>
            <a:r>
              <a:rPr lang="en-US" dirty="0" smtClean="0"/>
              <a:t>Repurposing Rainier</a:t>
            </a:r>
          </a:p>
          <a:p>
            <a:r>
              <a:rPr lang="en-US" dirty="0" smtClean="0"/>
              <a:t>Connectivity </a:t>
            </a:r>
          </a:p>
          <a:p>
            <a:r>
              <a:rPr lang="en-US" dirty="0"/>
              <a:t>Urban design/TOD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Economic development/ opportunity sites</a:t>
            </a:r>
          </a:p>
          <a:p>
            <a:r>
              <a:rPr lang="en-US" dirty="0" smtClean="0"/>
              <a:t>Unintended consequences</a:t>
            </a:r>
          </a:p>
          <a:p>
            <a:r>
              <a:rPr lang="en-US" dirty="0" smtClean="0"/>
              <a:t>Concept feedback</a:t>
            </a:r>
          </a:p>
          <a:p>
            <a:r>
              <a:rPr lang="en-US" dirty="0" smtClean="0"/>
              <a:t>Short-term ideas</a:t>
            </a:r>
          </a:p>
          <a:p>
            <a:r>
              <a:rPr lang="en-US" dirty="0" smtClean="0"/>
              <a:t>Long-term ideas</a:t>
            </a:r>
          </a:p>
          <a:p>
            <a:r>
              <a:rPr lang="en-US" dirty="0" smtClean="0"/>
              <a:t>Other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 concert with the Guiding Principles, a set of Evaluation Factors was created to </a:t>
            </a:r>
            <a:r>
              <a:rPr lang="en-US" dirty="0" smtClean="0"/>
              <a:t>guide </a:t>
            </a:r>
            <a:r>
              <a:rPr lang="en-US" dirty="0"/>
              <a:t>the overall multi-modal plan. These factors are for the prioritized modes as previously identified. 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sz="3300" b="1" dirty="0"/>
              <a:t>Pedestrian</a:t>
            </a:r>
            <a:endParaRPr lang="en-US" sz="3300" dirty="0"/>
          </a:p>
          <a:p>
            <a:pPr lvl="1"/>
            <a:r>
              <a:rPr lang="en-US" dirty="0"/>
              <a:t>Crossing distance</a:t>
            </a:r>
          </a:p>
          <a:p>
            <a:pPr lvl="1"/>
            <a:r>
              <a:rPr lang="en-US" dirty="0"/>
              <a:t>Conflict points</a:t>
            </a:r>
          </a:p>
          <a:p>
            <a:pPr lvl="1"/>
            <a:r>
              <a:rPr lang="en-US" dirty="0"/>
              <a:t>Traffic signal cycle length </a:t>
            </a:r>
            <a:r>
              <a:rPr lang="en-US" dirty="0" smtClean="0"/>
              <a:t>and </a:t>
            </a:r>
            <a:r>
              <a:rPr lang="en-US" dirty="0"/>
              <a:t>walk distances</a:t>
            </a:r>
          </a:p>
          <a:p>
            <a:pPr lvl="1"/>
            <a:r>
              <a:rPr lang="en-US" dirty="0"/>
              <a:t>Eliminate push button pedestrian signals</a:t>
            </a:r>
          </a:p>
          <a:p>
            <a:pPr lvl="1"/>
            <a:r>
              <a:rPr lang="en-US" dirty="0"/>
              <a:t>Visibility</a:t>
            </a:r>
          </a:p>
          <a:p>
            <a:pPr lvl="1"/>
            <a:r>
              <a:rPr lang="en-US" dirty="0"/>
              <a:t>Large refuge areas</a:t>
            </a:r>
          </a:p>
          <a:p>
            <a:endParaRPr lang="en-US" dirty="0"/>
          </a:p>
        </p:txBody>
      </p:sp>
      <p:pic>
        <p:nvPicPr>
          <p:cNvPr id="4" name="Picture 2" descr="C:\Users\bcopp\Desktop\Mt. Baker\Photos\IMAG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92450"/>
            <a:ext cx="1870793" cy="33083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3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SDOT’s mission &amp; vision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83436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Mission: delivering a first-rate transportation system for Seattle.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6388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300" dirty="0" smtClean="0"/>
              <a:t>Vision: a vibrant Seattle with connected people, places, and products.</a:t>
            </a:r>
            <a:endParaRPr lang="en-US" sz="2300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r="-5454"/>
          <a:stretch/>
        </p:blipFill>
        <p:spPr>
          <a:xfrm>
            <a:off x="5972525" y="2680988"/>
            <a:ext cx="3354734" cy="25160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81" y="2680989"/>
            <a:ext cx="3354735" cy="2516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1" r="9541"/>
          <a:stretch/>
        </p:blipFill>
        <p:spPr>
          <a:xfrm>
            <a:off x="-333753" y="2680989"/>
            <a:ext cx="3354734" cy="25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9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Bicycle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sz="2400" dirty="0"/>
              <a:t>Directness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Conflict </a:t>
            </a:r>
            <a:r>
              <a:rPr lang="en-US" sz="2400" dirty="0"/>
              <a:t>minimization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Separation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Bike share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Parking</a:t>
            </a:r>
          </a:p>
          <a:p>
            <a:pPr lvl="0"/>
            <a:r>
              <a:rPr lang="en-US" b="1" dirty="0"/>
              <a:t>Transit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sz="2400" dirty="0"/>
              <a:t>Reliability </a:t>
            </a:r>
            <a:r>
              <a:rPr lang="en-US" sz="2400" dirty="0" smtClean="0"/>
              <a:t>- schedule </a:t>
            </a:r>
            <a:r>
              <a:rPr lang="en-US" sz="2400" dirty="0"/>
              <a:t>and frequency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Proximity and convenience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Rapid </a:t>
            </a:r>
            <a:r>
              <a:rPr lang="en-US" sz="2400" dirty="0" smtClean="0"/>
              <a:t>Ride-like </a:t>
            </a:r>
            <a:r>
              <a:rPr lang="en-US" sz="2400" dirty="0"/>
              <a:t>features </a:t>
            </a:r>
            <a:r>
              <a:rPr lang="en-US" sz="2400" dirty="0" smtClean="0"/>
              <a:t>and amenities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Ease of transfer</a:t>
            </a:r>
          </a:p>
          <a:p>
            <a:pPr marL="914400" lvl="2"/>
            <a:r>
              <a:rPr lang="en-US" dirty="0"/>
              <a:t>Local transfer (</a:t>
            </a:r>
            <a:r>
              <a:rPr lang="en-US" dirty="0" smtClean="0"/>
              <a:t>bus to rail</a:t>
            </a:r>
            <a:r>
              <a:rPr lang="en-US" dirty="0"/>
              <a:t>)</a:t>
            </a:r>
          </a:p>
          <a:p>
            <a:pPr marL="914400" lvl="2"/>
            <a:r>
              <a:rPr lang="en-US" dirty="0"/>
              <a:t>Regional transfer (</a:t>
            </a:r>
            <a:r>
              <a:rPr lang="en-US" dirty="0" smtClean="0"/>
              <a:t>rail to bus to rail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On-street </a:t>
            </a:r>
            <a:r>
              <a:rPr lang="en-US" sz="2400" dirty="0" smtClean="0"/>
              <a:t>stops and layover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9134" r="39980" b="10060"/>
          <a:stretch/>
        </p:blipFill>
        <p:spPr>
          <a:xfrm>
            <a:off x="6531650" y="1447800"/>
            <a:ext cx="2078950" cy="19317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15" t="9540" r="28490" b="16776"/>
          <a:stretch/>
        </p:blipFill>
        <p:spPr>
          <a:xfrm>
            <a:off x="6531650" y="3657600"/>
            <a:ext cx="2088846" cy="21160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73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Freight</a:t>
            </a:r>
            <a:endParaRPr lang="en-US" dirty="0"/>
          </a:p>
          <a:p>
            <a:pPr lvl="1">
              <a:lnSpc>
                <a:spcPct val="70000"/>
              </a:lnSpc>
            </a:pPr>
            <a:r>
              <a:rPr lang="en-US" sz="2200" dirty="0"/>
              <a:t>Reliable trips for deliveries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Access to properties</a:t>
            </a:r>
          </a:p>
          <a:p>
            <a:pPr lvl="1">
              <a:lnSpc>
                <a:spcPct val="70000"/>
              </a:lnSpc>
            </a:pPr>
            <a:r>
              <a:rPr lang="en-US" sz="2200" dirty="0" smtClean="0"/>
              <a:t>Geometrics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457200" lvl="1" indent="0">
              <a:lnSpc>
                <a:spcPct val="70000"/>
              </a:lnSpc>
              <a:buNone/>
            </a:pPr>
            <a:endParaRPr lang="en-US" sz="2200" dirty="0" smtClean="0"/>
          </a:p>
          <a:p>
            <a:r>
              <a:rPr lang="en-US" b="1" dirty="0"/>
              <a:t>Autos</a:t>
            </a:r>
            <a:endParaRPr lang="en-US" dirty="0"/>
          </a:p>
          <a:p>
            <a:pPr lvl="1">
              <a:lnSpc>
                <a:spcPct val="70000"/>
              </a:lnSpc>
            </a:pPr>
            <a:r>
              <a:rPr lang="en-US" sz="2200" dirty="0"/>
              <a:t>Vehicles per lane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V/C ratio</a:t>
            </a:r>
          </a:p>
          <a:p>
            <a:pPr lvl="1">
              <a:lnSpc>
                <a:spcPct val="70000"/>
              </a:lnSpc>
            </a:pPr>
            <a:r>
              <a:rPr lang="en-US" sz="2200" dirty="0" smtClean="0"/>
              <a:t>% </a:t>
            </a:r>
            <a:r>
              <a:rPr lang="en-US" sz="2200" dirty="0"/>
              <a:t>traffic diversion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Queue length</a:t>
            </a:r>
          </a:p>
          <a:p>
            <a:pPr lvl="1">
              <a:lnSpc>
                <a:spcPct val="70000"/>
              </a:lnSpc>
            </a:pPr>
            <a:r>
              <a:rPr lang="en-US" sz="2200" dirty="0"/>
              <a:t>Travel times</a:t>
            </a:r>
          </a:p>
          <a:p>
            <a:pPr lvl="1">
              <a:lnSpc>
                <a:spcPct val="70000"/>
              </a:lnSpc>
            </a:pPr>
            <a:r>
              <a:rPr lang="en-US" sz="2200" dirty="0" smtClean="0"/>
              <a:t>Property </a:t>
            </a:r>
            <a:r>
              <a:rPr lang="en-US" sz="2200" dirty="0"/>
              <a:t>and service access</a:t>
            </a:r>
          </a:p>
          <a:p>
            <a:pPr marL="0" indent="0">
              <a:buNone/>
            </a:pPr>
            <a:endParaRPr lang="en-US" sz="2800" dirty="0"/>
          </a:p>
          <a:p>
            <a:pPr>
              <a:lnSpc>
                <a:spcPct val="70000"/>
              </a:lnSpc>
            </a:pPr>
            <a:endParaRPr lang="en-US" sz="2600" dirty="0"/>
          </a:p>
          <a:p>
            <a:endParaRPr lang="en-US" dirty="0"/>
          </a:p>
        </p:txBody>
      </p:sp>
      <p:pic>
        <p:nvPicPr>
          <p:cNvPr id="5" name="Picture 2" descr="C:\Users\bcopp\Desktop\Mt. Baker\Photos\IMAG02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6720" r="3566" b="12642"/>
          <a:stretch/>
        </p:blipFill>
        <p:spPr bwMode="auto">
          <a:xfrm>
            <a:off x="5479472" y="3945577"/>
            <a:ext cx="3131127" cy="17694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lZdeBb2px9gs9G2ba0bsYOW4HIetuC8ZQSs-iYQ-2XcJX4bHDr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5072"/>
          <a:stretch/>
        </p:blipFill>
        <p:spPr bwMode="auto">
          <a:xfrm>
            <a:off x="5495307" y="1630878"/>
            <a:ext cx="3138054" cy="17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3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SDOT’s core principles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41256113"/>
              </p:ext>
            </p:extLst>
          </p:nvPr>
        </p:nvGraphicFramePr>
        <p:xfrm>
          <a:off x="685800" y="1371600"/>
          <a:ext cx="76200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124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64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Background / Study Area</a:t>
            </a:r>
            <a:endParaRPr lang="en-US" sz="2800" dirty="0">
              <a:solidFill>
                <a:srgbClr val="0065B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4</a:t>
            </a:fld>
            <a:endParaRPr lang="en-US" sz="1200" dirty="0"/>
          </a:p>
        </p:txBody>
      </p:sp>
      <p:sp>
        <p:nvSpPr>
          <p:cNvPr id="6" name="Text Placeholder 18"/>
          <p:cNvSpPr txBox="1">
            <a:spLocks/>
          </p:cNvSpPr>
          <p:nvPr/>
        </p:nvSpPr>
        <p:spPr>
          <a:xfrm>
            <a:off x="35689" y="1447800"/>
            <a:ext cx="5334000" cy="4140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900" dirty="0" smtClean="0">
                <a:solidFill>
                  <a:schemeClr val="bg1"/>
                </a:solidFill>
              </a:rPr>
              <a:t>North Rainier Neighborhood Plan</a:t>
            </a:r>
          </a:p>
          <a:p>
            <a:pPr>
              <a:spcBef>
                <a:spcPts val="0"/>
              </a:spcBef>
            </a:pPr>
            <a:r>
              <a:rPr lang="en-US" sz="1900" dirty="0" smtClean="0">
                <a:solidFill>
                  <a:schemeClr val="bg1"/>
                </a:solidFill>
              </a:rPr>
              <a:t>Southeast Transportation Study</a:t>
            </a:r>
          </a:p>
          <a:p>
            <a:pPr>
              <a:spcBef>
                <a:spcPts val="0"/>
              </a:spcBef>
            </a:pPr>
            <a:r>
              <a:rPr lang="en-US" sz="1900" dirty="0" smtClean="0">
                <a:solidFill>
                  <a:schemeClr val="bg1"/>
                </a:solidFill>
              </a:rPr>
              <a:t>McClellan Town Center Development Strategy</a:t>
            </a:r>
          </a:p>
          <a:p>
            <a:pPr>
              <a:spcBef>
                <a:spcPts val="0"/>
              </a:spcBef>
            </a:pPr>
            <a:r>
              <a:rPr lang="en-US" sz="1900" dirty="0" smtClean="0">
                <a:solidFill>
                  <a:schemeClr val="bg1"/>
                </a:solidFill>
              </a:rPr>
              <a:t>North Rainier Action Plan</a:t>
            </a:r>
          </a:p>
          <a:p>
            <a:pPr>
              <a:spcBef>
                <a:spcPts val="0"/>
              </a:spcBef>
            </a:pPr>
            <a:r>
              <a:rPr lang="en-US" sz="1900" dirty="0" smtClean="0">
                <a:solidFill>
                  <a:schemeClr val="bg1"/>
                </a:solidFill>
              </a:rPr>
              <a:t>Seattle Station Area Transportation Analysis</a:t>
            </a:r>
          </a:p>
          <a:p>
            <a:pPr>
              <a:spcBef>
                <a:spcPts val="0"/>
              </a:spcBef>
            </a:pPr>
            <a:r>
              <a:rPr lang="en-US" sz="1900" dirty="0" smtClean="0">
                <a:solidFill>
                  <a:schemeClr val="bg1"/>
                </a:solidFill>
              </a:rPr>
              <a:t>Mt. Baker Urban Design Framework</a:t>
            </a:r>
          </a:p>
          <a:p>
            <a:pPr>
              <a:spcBef>
                <a:spcPts val="0"/>
              </a:spcBef>
            </a:pPr>
            <a:r>
              <a:rPr lang="en-US" sz="1900" dirty="0" smtClean="0">
                <a:solidFill>
                  <a:schemeClr val="bg1"/>
                </a:solidFill>
              </a:rPr>
              <a:t>Seattle Mobility Plans</a:t>
            </a:r>
          </a:p>
          <a:p>
            <a:pPr>
              <a:spcBef>
                <a:spcPts val="0"/>
              </a:spcBef>
            </a:pPr>
            <a:r>
              <a:rPr lang="en-US" sz="1900" dirty="0" smtClean="0">
                <a:solidFill>
                  <a:schemeClr val="bg1"/>
                </a:solidFill>
              </a:rPr>
              <a:t>Community Voices 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8" name="Text Placeholder 18"/>
          <p:cNvSpPr txBox="1">
            <a:spLocks/>
          </p:cNvSpPr>
          <p:nvPr/>
        </p:nvSpPr>
        <p:spPr>
          <a:xfrm>
            <a:off x="193874" y="1433473"/>
            <a:ext cx="4132466" cy="5576927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North Rainier Neighborhood Plan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SE Transportation Study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McClellan Town Center Development Strategy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North Rainier Action Plan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Seattle Station Area Transportation Analysis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Mt. Baker Urban Design Framework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Seattle Mobility Plans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Community Voices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r="2639"/>
          <a:stretch/>
        </p:blipFill>
        <p:spPr>
          <a:xfrm>
            <a:off x="4326340" y="-3518"/>
            <a:ext cx="4817660" cy="68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Teams</a:t>
            </a:r>
            <a:endParaRPr lang="en-US" dirty="0">
              <a:solidFill>
                <a:srgbClr val="0065B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5</a:t>
            </a:fld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99730" y="1295400"/>
            <a:ext cx="6282070" cy="64479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Interdepartmental City Team</a:t>
            </a:r>
          </a:p>
          <a:p>
            <a:pPr marL="57943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Seattle Dept. of </a:t>
            </a:r>
            <a:r>
              <a:rPr lang="en-US" sz="2800" dirty="0" smtClean="0"/>
              <a:t>Transportation</a:t>
            </a:r>
            <a:endParaRPr lang="en-US" sz="2800" dirty="0"/>
          </a:p>
          <a:p>
            <a:pPr marL="579438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Dept. of Planning and Development</a:t>
            </a:r>
          </a:p>
          <a:p>
            <a:pPr marL="579438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Office of Housing</a:t>
            </a:r>
          </a:p>
          <a:p>
            <a:pPr marL="579438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Dept. of Neighborhoods/Public Outreach and Engagement Liaisons </a:t>
            </a:r>
            <a:endParaRPr lang="en-US" sz="2800" dirty="0"/>
          </a:p>
          <a:p>
            <a:pPr marL="1036638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Somali, Spanish, Oromo, Tigrinya </a:t>
            </a:r>
            <a:r>
              <a:rPr lang="en-US" sz="2400" dirty="0" smtClean="0"/>
              <a:t>and Amharic</a:t>
            </a:r>
            <a:endParaRPr lang="en-US" sz="2800" dirty="0" smtClean="0"/>
          </a:p>
          <a:p>
            <a:pPr lvl="1"/>
            <a:endParaRPr lang="en-US" sz="1000" dirty="0"/>
          </a:p>
          <a:p>
            <a:r>
              <a:rPr lang="en-US" sz="3200" dirty="0" smtClean="0">
                <a:latin typeface="+mj-lt"/>
              </a:rPr>
              <a:t>Consultant Team</a:t>
            </a:r>
          </a:p>
          <a:p>
            <a:pPr marL="579438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HDR (transportation)</a:t>
            </a:r>
          </a:p>
          <a:p>
            <a:pPr marL="579438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Cascadia Consulting Group (outreach)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sz="1600" dirty="0"/>
          </a:p>
        </p:txBody>
      </p:sp>
      <p:pic>
        <p:nvPicPr>
          <p:cNvPr id="6" name="Picture Placeholder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6" t="-788" r="16555" b="624"/>
          <a:stretch/>
        </p:blipFill>
        <p:spPr>
          <a:xfrm>
            <a:off x="6781800" y="1470140"/>
            <a:ext cx="2110412" cy="2115832"/>
          </a:xfrm>
          <a:prstGeom prst="rect">
            <a:avLst/>
          </a:prstGeom>
        </p:spPr>
      </p:pic>
      <p:pic>
        <p:nvPicPr>
          <p:cNvPr id="8" name="Picture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87" t="9888" r="4678" b="8033"/>
          <a:stretch/>
        </p:blipFill>
        <p:spPr>
          <a:xfrm>
            <a:off x="6781800" y="3815267"/>
            <a:ext cx="2096604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305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dirty="0" smtClean="0"/>
              <a:t>Identify and develop conceptual designs for pedestrian and bicycle safety improvements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Refine an integrated multimodal plan</a:t>
            </a:r>
          </a:p>
          <a:p>
            <a:pPr lvl="1"/>
            <a:r>
              <a:rPr lang="en-US" dirty="0" smtClean="0"/>
              <a:t>Operational analysis for all modes</a:t>
            </a:r>
          </a:p>
          <a:p>
            <a:pPr lvl="1"/>
            <a:r>
              <a:rPr lang="en-US" dirty="0"/>
              <a:t>Reconsider the “Bowtie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How are improvements prioritized and </a:t>
            </a:r>
            <a:r>
              <a:rPr lang="en-US" dirty="0" smtClean="0"/>
              <a:t>phased?</a:t>
            </a:r>
          </a:p>
          <a:p>
            <a:pPr lvl="1"/>
            <a:r>
              <a:rPr lang="en-US" dirty="0" smtClean="0"/>
              <a:t>How can this </a:t>
            </a:r>
            <a:r>
              <a:rPr lang="en-US" dirty="0" smtClean="0"/>
              <a:t>strengthen community assets and values?</a:t>
            </a:r>
            <a:endParaRPr lang="en-US" dirty="0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84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>
          <a:xfrm>
            <a:off x="464892" y="3855307"/>
            <a:ext cx="2621208" cy="76199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22" y="32659"/>
            <a:ext cx="8229600" cy="1143000"/>
          </a:xfrm>
        </p:spPr>
        <p:txBody>
          <a:bodyPr/>
          <a:lstStyle/>
          <a:p>
            <a:r>
              <a:rPr lang="en-US" dirty="0" smtClean="0"/>
              <a:t>Scope Overview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7</a:t>
            </a:fld>
            <a:endParaRPr lang="en-US" sz="1200" dirty="0"/>
          </a:p>
        </p:txBody>
      </p:sp>
      <p:pic>
        <p:nvPicPr>
          <p:cNvPr id="6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2" y="1134068"/>
            <a:ext cx="8439621" cy="2590607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453519" y="4935169"/>
            <a:ext cx="2384378" cy="1786305"/>
          </a:xfrm>
          <a:prstGeom prst="rect">
            <a:avLst/>
          </a:prstGeom>
          <a:solidFill>
            <a:srgbClr val="0065B0"/>
          </a:solidFill>
        </p:spPr>
        <p:txBody>
          <a:bodyPr vert="horz" lIns="182880" tIns="45720" rIns="18288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Results: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Identify short-term solutions; establish med and long-term priorities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3086100" y="4929316"/>
            <a:ext cx="2476500" cy="1792158"/>
          </a:xfrm>
          <a:prstGeom prst="rect">
            <a:avLst/>
          </a:prstGeom>
          <a:solidFill>
            <a:srgbClr val="0065B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Results: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Advance short-term projects and refine integrated multimodal plan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5867401" y="4929316"/>
            <a:ext cx="2686036" cy="1792158"/>
          </a:xfrm>
          <a:prstGeom prst="rect">
            <a:avLst/>
          </a:prstGeom>
          <a:solidFill>
            <a:srgbClr val="0065B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Results: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Deliver an integrated implementation plan to move improvements forward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1793" y="3770177"/>
            <a:ext cx="1181097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3423552" y="3733800"/>
            <a:ext cx="12246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Public Event #1 (March)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76300" y="3855307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Early public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ngagement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4876800" y="3823356"/>
            <a:ext cx="2307770" cy="773427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0085" y="3866192"/>
            <a:ext cx="1826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Ongoing public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ngagement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72340" y="3770176"/>
            <a:ext cx="1181097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flipH="1">
            <a:off x="7380510" y="3759290"/>
            <a:ext cx="1224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Public Event #2 (June)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50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Charrette </a:t>
            </a:r>
            <a:r>
              <a:rPr lang="en-US" dirty="0" smtClean="0"/>
              <a:t>Week </a:t>
            </a:r>
            <a:r>
              <a:rPr lang="en-US" sz="3600" dirty="0" smtClean="0"/>
              <a:t>(Dec 15 – 19)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Town Center </a:t>
            </a:r>
            <a:r>
              <a:rPr lang="en-US" b="1" dirty="0">
                <a:solidFill>
                  <a:srgbClr val="0065B0"/>
                </a:solidFill>
              </a:rPr>
              <a:t>v</a:t>
            </a:r>
            <a:r>
              <a:rPr lang="en-US" b="1" dirty="0" smtClean="0">
                <a:solidFill>
                  <a:srgbClr val="0065B0"/>
                </a:solidFill>
              </a:rPr>
              <a:t>ision offered themes</a:t>
            </a:r>
          </a:p>
          <a:p>
            <a:r>
              <a:rPr lang="en-US" dirty="0"/>
              <a:t>Stakeholder </a:t>
            </a:r>
            <a:r>
              <a:rPr lang="en-US" b="1" dirty="0">
                <a:solidFill>
                  <a:srgbClr val="0065B0"/>
                </a:solidFill>
              </a:rPr>
              <a:t>interviews informed ideas</a:t>
            </a:r>
          </a:p>
          <a:p>
            <a:r>
              <a:rPr lang="en-US" dirty="0" smtClean="0"/>
              <a:t>Project </a:t>
            </a:r>
            <a:r>
              <a:rPr lang="en-US" b="1" dirty="0">
                <a:solidFill>
                  <a:srgbClr val="0065B0"/>
                </a:solidFill>
              </a:rPr>
              <a:t>g</a:t>
            </a:r>
            <a:r>
              <a:rPr lang="en-US" b="1" dirty="0" smtClean="0">
                <a:solidFill>
                  <a:srgbClr val="0065B0"/>
                </a:solidFill>
              </a:rPr>
              <a:t>oal defined direction</a:t>
            </a:r>
          </a:p>
          <a:p>
            <a:r>
              <a:rPr lang="en-US" dirty="0" smtClean="0"/>
              <a:t>Guiding </a:t>
            </a:r>
            <a:r>
              <a:rPr lang="en-US" b="1" dirty="0">
                <a:solidFill>
                  <a:srgbClr val="0065B0"/>
                </a:solidFill>
              </a:rPr>
              <a:t>p</a:t>
            </a:r>
            <a:r>
              <a:rPr lang="en-US" b="1" dirty="0" smtClean="0">
                <a:solidFill>
                  <a:srgbClr val="0065B0"/>
                </a:solidFill>
              </a:rPr>
              <a:t>rinciples framed fundamentals</a:t>
            </a:r>
          </a:p>
          <a:p>
            <a:r>
              <a:rPr lang="en-US" dirty="0" smtClean="0"/>
              <a:t>Evaluation </a:t>
            </a:r>
            <a:r>
              <a:rPr lang="en-US" b="1" dirty="0" smtClean="0">
                <a:solidFill>
                  <a:srgbClr val="0065B0"/>
                </a:solidFill>
              </a:rPr>
              <a:t>criteria helped test alternatives</a:t>
            </a:r>
          </a:p>
          <a:p>
            <a:r>
              <a:rPr lang="en-US" dirty="0" smtClean="0"/>
              <a:t>Early </a:t>
            </a:r>
            <a:r>
              <a:rPr lang="en-US" b="1" dirty="0" smtClean="0">
                <a:solidFill>
                  <a:srgbClr val="0065B0"/>
                </a:solidFill>
              </a:rPr>
              <a:t>concepts tested</a:t>
            </a:r>
          </a:p>
          <a:p>
            <a:r>
              <a:rPr lang="en-US" b="1" dirty="0" smtClean="0">
                <a:solidFill>
                  <a:srgbClr val="0065B0"/>
                </a:solidFill>
              </a:rPr>
              <a:t>New concepts prepared </a:t>
            </a:r>
            <a:r>
              <a:rPr lang="en-US" dirty="0" smtClean="0"/>
              <a:t>and evaluated</a:t>
            </a:r>
          </a:p>
          <a:p>
            <a:r>
              <a:rPr lang="en-US" b="1" dirty="0" smtClean="0">
                <a:solidFill>
                  <a:srgbClr val="0065B0"/>
                </a:solidFill>
              </a:rPr>
              <a:t>Long-term plan </a:t>
            </a:r>
            <a:r>
              <a:rPr lang="en-US" dirty="0" smtClean="0"/>
              <a:t>emerged</a:t>
            </a:r>
          </a:p>
          <a:p>
            <a:r>
              <a:rPr lang="en-US" b="1" dirty="0" smtClean="0">
                <a:solidFill>
                  <a:srgbClr val="0065B0"/>
                </a:solidFill>
              </a:rPr>
              <a:t>Near-term actions </a:t>
            </a:r>
            <a:r>
              <a:rPr lang="en-US" dirty="0" smtClean="0"/>
              <a:t>followed</a:t>
            </a:r>
            <a:endParaRPr lang="en-US" dirty="0" smtClean="0">
              <a:solidFill>
                <a:srgbClr val="0065B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Mt. Baker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3733800"/>
            <a:ext cx="8229600" cy="2743200"/>
          </a:xfrm>
          <a:solidFill>
            <a:srgbClr val="0065B0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The </a:t>
            </a:r>
            <a:r>
              <a:rPr lang="en-US" sz="2600" dirty="0">
                <a:solidFill>
                  <a:schemeClr val="bg1"/>
                </a:solidFill>
              </a:rPr>
              <a:t>outcome is a place where jobs </a:t>
            </a:r>
            <a:r>
              <a:rPr lang="en-US" sz="2600" dirty="0" smtClean="0">
                <a:solidFill>
                  <a:schemeClr val="bg1"/>
                </a:solidFill>
              </a:rPr>
              <a:t>are retained </a:t>
            </a:r>
            <a:r>
              <a:rPr lang="en-US" sz="2600" dirty="0">
                <a:solidFill>
                  <a:schemeClr val="bg1"/>
                </a:solidFill>
              </a:rPr>
              <a:t>and created. The multi-modal plan prioritizes </a:t>
            </a:r>
            <a:r>
              <a:rPr lang="en-US" sz="2600" dirty="0" smtClean="0">
                <a:solidFill>
                  <a:schemeClr val="bg1"/>
                </a:solidFill>
              </a:rPr>
              <a:t>modes as: </a:t>
            </a:r>
            <a:r>
              <a:rPr lang="en-US" sz="2600" dirty="0">
                <a:solidFill>
                  <a:schemeClr val="bg1"/>
                </a:solidFill>
              </a:rPr>
              <a:t>Pedestrian, Bicycle, Transit, Freight and Auto. </a:t>
            </a:r>
            <a:r>
              <a:rPr lang="en-US" sz="2600" dirty="0" smtClean="0">
                <a:solidFill>
                  <a:schemeClr val="bg1"/>
                </a:solidFill>
              </a:rPr>
              <a:t>Town </a:t>
            </a:r>
            <a:r>
              <a:rPr lang="en-US" sz="2600" dirty="0">
                <a:solidFill>
                  <a:schemeClr val="bg1"/>
                </a:solidFill>
              </a:rPr>
              <a:t>Center Vision </a:t>
            </a:r>
            <a:r>
              <a:rPr lang="en-US" sz="2600" dirty="0" smtClean="0">
                <a:solidFill>
                  <a:schemeClr val="bg1"/>
                </a:solidFill>
              </a:rPr>
              <a:t>themes are incorporated</a:t>
            </a:r>
            <a:r>
              <a:rPr lang="en-US" sz="2600" dirty="0">
                <a:solidFill>
                  <a:schemeClr val="bg1"/>
                </a:solidFill>
              </a:rPr>
              <a:t>. In doing so, Mt Baker becomes a </a:t>
            </a:r>
            <a:r>
              <a:rPr lang="en-US" sz="2600" dirty="0">
                <a:solidFill>
                  <a:schemeClr val="bg1"/>
                </a:solidFill>
                <a:latin typeface="+mj-lt"/>
              </a:rPr>
              <a:t>“To Place” </a:t>
            </a:r>
            <a:r>
              <a:rPr lang="en-US" sz="2600" dirty="0">
                <a:solidFill>
                  <a:schemeClr val="bg1"/>
                </a:solidFill>
              </a:rPr>
              <a:t>rather than a “Through Place”, making it a highly desirable destination.  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50" y="1524000"/>
            <a:ext cx="8610600" cy="1815882"/>
          </a:xfrm>
          <a:prstGeom prst="rect">
            <a:avLst/>
          </a:prstGeom>
          <a:solidFill>
            <a:srgbClr val="0065B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Recognize Mt Baker is the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gateway</a:t>
            </a:r>
            <a:r>
              <a:rPr lang="en-US" sz="2800" dirty="0">
                <a:solidFill>
                  <a:schemeClr val="bg1"/>
                </a:solidFill>
              </a:rPr>
              <a:t> to southeast Seattle, with the intent of creating a place that honors the tradition of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compact, walkable, and mixed use </a:t>
            </a:r>
            <a:r>
              <a:rPr lang="en-US" sz="2800" dirty="0">
                <a:solidFill>
                  <a:schemeClr val="bg1"/>
                </a:solidFill>
              </a:rPr>
              <a:t>communities. </a:t>
            </a:r>
          </a:p>
        </p:txBody>
      </p:sp>
    </p:spTree>
    <p:extLst>
      <p:ext uri="{BB962C8B-B14F-4D97-AF65-F5344CB8AC3E}">
        <p14:creationId xmlns:p14="http://schemas.microsoft.com/office/powerpoint/2010/main" val="8451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5865</TotalTime>
  <Words>768</Words>
  <Application>Microsoft Office PowerPoint</Application>
  <PresentationFormat>On-screen Show (4:3)</PresentationFormat>
  <Paragraphs>188</Paragraphs>
  <Slides>21</Slides>
  <Notes>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Accessible Mt. Baker Integrated Multimodal Plan</vt:lpstr>
      <vt:lpstr>SDOT’s mission &amp; vision</vt:lpstr>
      <vt:lpstr>SDOT’s core principles</vt:lpstr>
      <vt:lpstr>Background / Study Area</vt:lpstr>
      <vt:lpstr>Teams</vt:lpstr>
      <vt:lpstr>Project outcomes</vt:lpstr>
      <vt:lpstr>Scope Overview</vt:lpstr>
      <vt:lpstr>The Charrette Week (Dec 15 – 19)</vt:lpstr>
      <vt:lpstr>Accessible Mt. Baker goal</vt:lpstr>
      <vt:lpstr>Guiding Principles</vt:lpstr>
      <vt:lpstr>Long-term Concept</vt:lpstr>
      <vt:lpstr>Near-term actions</vt:lpstr>
      <vt:lpstr>Schedule</vt:lpstr>
      <vt:lpstr>Questions?</vt:lpstr>
      <vt:lpstr>PowerPoint Presentation</vt:lpstr>
      <vt:lpstr>Early concepts reviewed </vt:lpstr>
      <vt:lpstr>Early concepts reviewed </vt:lpstr>
      <vt:lpstr>Stakeholder Interview Summaries  </vt:lpstr>
      <vt:lpstr>Evaluation Factors</vt:lpstr>
      <vt:lpstr>Evaluation Factors</vt:lpstr>
      <vt:lpstr>Evaluation Factors</vt:lpstr>
    </vt:vector>
  </TitlesOfParts>
  <Company>City of Seattle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Insert Subtitle, If Needed</dc:title>
  <dc:creator>Schwartz, Allison</dc:creator>
  <cp:lastModifiedBy>Jamesm1</cp:lastModifiedBy>
  <cp:revision>130</cp:revision>
  <dcterms:created xsi:type="dcterms:W3CDTF">2014-01-29T22:35:29Z</dcterms:created>
  <dcterms:modified xsi:type="dcterms:W3CDTF">2015-01-08T03:20:13Z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